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7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8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6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7.xml" ContentType="application/vnd.openxmlformats-officedocument.presentationml.notesSlide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333" r:id="rId4"/>
    <p:sldId id="335" r:id="rId5"/>
    <p:sldId id="334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7" r:id="rId15"/>
    <p:sldId id="344" r:id="rId16"/>
    <p:sldId id="348" r:id="rId17"/>
    <p:sldId id="345" r:id="rId18"/>
    <p:sldId id="346" r:id="rId19"/>
    <p:sldId id="349" r:id="rId20"/>
    <p:sldId id="350" r:id="rId21"/>
    <p:sldId id="351" r:id="rId22"/>
    <p:sldId id="352" r:id="rId23"/>
    <p:sldId id="353" r:id="rId24"/>
    <p:sldId id="354" r:id="rId25"/>
    <p:sldId id="356" r:id="rId26"/>
    <p:sldId id="355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  <p:sldId id="365" r:id="rId36"/>
    <p:sldId id="306" r:id="rId37"/>
    <p:sldId id="265" r:id="rId38"/>
  </p:sldIdLst>
  <p:sldSz cx="9144000" cy="6858000" type="screen4x3"/>
  <p:notesSz cx="6858000" cy="9144000"/>
  <p:defaultTextStyle>
    <a:defPPr lvl="0">
      <a:defRPr lang="en-US"/>
    </a:defPPr>
    <a:lvl1pPr lvl="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1pPr>
    <a:lvl2pPr marL="457200" lvl="1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2pPr>
    <a:lvl3pPr marL="914400" lvl="2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3pPr>
    <a:lvl4pPr marL="1371600" lvl="3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4pPr>
    <a:lvl5pPr marL="1828800" lvl="4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5pPr>
    <a:lvl6pPr marL="2286000" lvl="5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6pPr>
    <a:lvl7pPr marL="2743200" lvl="6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7pPr>
    <a:lvl8pPr marL="3200400" lvl="7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8pPr>
    <a:lvl9pPr marL="3657600" lvl="8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0" autoAdjust="0"/>
    <p:restoredTop sz="93955"/>
  </p:normalViewPr>
  <p:slideViewPr>
    <p:cSldViewPr snapToGrid="0">
      <p:cViewPr varScale="1">
        <p:scale>
          <a:sx n="112" d="100"/>
          <a:sy n="112" d="100"/>
        </p:scale>
        <p:origin x="1336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CFFB0-ED9D-445F-9A2B-4188A92D4D34}" type="datetimeFigureOut">
              <a:rPr lang="en-US" smtClean="0"/>
              <a:pPr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6C118-99C7-43A8-89D6-827AC8AE5A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0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48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28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87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28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21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69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4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4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3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99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06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50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2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93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22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80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94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167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0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302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01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70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09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23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52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868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98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7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2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6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61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1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6C118-99C7-43A8-89D6-827AC8AE5AE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3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5F90C4-125E-4497-9672-5D10CF9533B7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A7649-9D40-4EE0-BACF-DCF3466AFC5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5B70BF-1667-4065-B27E-F6A7747C84A5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C4ED2-61BD-44E1-A853-E82EFEA0721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D473FC-03FE-4441-BA5E-9E2ABFE3F0A1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B08AD7-56CB-4BD4-A38A-09195942D6A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F6D1A2-D08C-4252-9A0F-1D99CD1E25CA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464F24-ED09-48CC-BEDA-F79754D3079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94E67A-FD69-4241-BD00-1020D9E837B2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951A76-A517-4F29-937E-A7F5BB7CC0FB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12077A-6972-4CB2-AE89-6E8A7D26779E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6E6390-1E61-44A4-9E78-AF385EEDFD5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317F91-518C-48D7-8814-BB081503F7E5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12DFD1-291A-4299-981D-260B372FFEFF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25AE79-373B-41D6-B361-17E25208515E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EA4A6A-ADD5-4E7A-B344-2479081D1D7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14F3B7-FC42-4C61-9279-ADAB521C346C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4E73DB-DB27-499A-9F8B-56B4DB35A97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6DABF5-9CA4-4524-9F56-1C469F4A379D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7C4ABC-FDBE-4124-89FA-2931F1DE611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C54501-4E95-417D-96CA-529937B40FE9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BE1266-B1A8-475F-AD9D-6C0F6545789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fld id="{A93790B0-EE60-41D9-969D-FF088E295D2A}" type="datetime1">
              <a:rPr lang="en-US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fld id="{03E194A2-1399-4B77-BD42-41E66E754A36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6.PNG"/><Relationship Id="rId5" Type="http://schemas.openxmlformats.org/officeDocument/2006/relationships/hyperlink" Target="https://exabytes.sg/" TargetMode="Externa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5" Type="http://schemas.openxmlformats.org/officeDocument/2006/relationships/hyperlink" Target="https://example.com/testing?id=123&amp;name=joe" TargetMode="External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6" Type="http://schemas.openxmlformats.org/officeDocument/2006/relationships/image" Target="../media/image8.png"/><Relationship Id="rId5" Type="http://schemas.openxmlformats.org/officeDocument/2006/relationships/hyperlink" Target="https://www.ntu.edu.sg/home/ehchua/programming/webprogramming/http_basics.html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Relationship Id="rId5" Type="http://schemas.openxmlformats.org/officeDocument/2006/relationships/hyperlink" Target="https://archieve.org/metadata/principleofrelat00eins" TargetMode="External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5.jpe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3898" y="2115134"/>
            <a:ext cx="7852144" cy="179995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MOBILE DEVELOPMENT</a:t>
            </a:r>
            <a:endParaRPr lang="en-SG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12890" y="6514340"/>
            <a:ext cx="71374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8102007" y="5705032"/>
            <a:ext cx="763773" cy="24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i="1" dirty="0">
                <a:solidFill>
                  <a:schemeClr val="bg1"/>
                </a:solidFill>
                <a:latin typeface="+mn-lt"/>
                <a:ea typeface="ＭＳ Ｐゴシック" charset="-128"/>
                <a:cs typeface="ＭＳ Ｐゴシック" charset="-128"/>
              </a:rPr>
              <a:t>version</a:t>
            </a:r>
            <a:r>
              <a:rPr lang="en-US" sz="1000" i="1" noProof="0" dirty="0">
                <a:solidFill>
                  <a:schemeClr val="bg1"/>
                </a:solidFill>
                <a:latin typeface="+mn-lt"/>
                <a:ea typeface="ＭＳ Ｐゴシック" charset="-128"/>
                <a:cs typeface="ＭＳ Ｐゴシック" charset="-128"/>
              </a:rPr>
              <a:t> 1.0</a:t>
            </a:r>
            <a:endParaRPr kumimoji="0" lang="en-SG" sz="10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819" y="1718634"/>
            <a:ext cx="762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  <a:latin typeface="+mn-lt"/>
              </a:rPr>
              <a:t>COMPUTER SCIENCE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159721" y="6392987"/>
            <a:ext cx="45398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/>
            <a:r>
              <a:rPr lang="en-GB" sz="1000" i="1" dirty="0">
                <a:latin typeface="+mn-lt"/>
                <a:ea typeface="Times New Roman" pitchFamily="18" charset="0"/>
                <a:cs typeface="Times New Roman" pitchFamily="18" charset="0"/>
              </a:rPr>
              <a:t>Copyright © 2020 by Singapore Institute of Management Pte Ltd.</a:t>
            </a:r>
            <a:r>
              <a:rPr lang="en-SG" sz="1000" i="1" dirty="0">
                <a:latin typeface="+mn-lt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GB" sz="1000" i="1" dirty="0">
                <a:latin typeface="+mn-lt"/>
                <a:ea typeface="Times New Roman" pitchFamily="18" charset="0"/>
                <a:cs typeface="Times New Roman" pitchFamily="18" charset="0"/>
              </a:rPr>
              <a:t>All rights reserved.</a:t>
            </a:r>
            <a:endParaRPr kumimoji="0" lang="en-GB" sz="1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55008" y="4800093"/>
            <a:ext cx="2110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  <a:latin typeface="+mn-lt"/>
              </a:rPr>
              <a:t>Topic 7:</a:t>
            </a:r>
          </a:p>
          <a:p>
            <a:r>
              <a:rPr lang="en-US" sz="2000" b="1" dirty="0">
                <a:solidFill>
                  <a:schemeClr val="bg1"/>
                </a:solidFill>
                <a:latin typeface="+mn-lt"/>
              </a:rPr>
              <a:t>Cloud Services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 quick look at Exabytes. (</a:t>
            </a:r>
            <a:r>
              <a:rPr lang="en-US" sz="2400" dirty="0">
                <a:solidFill>
                  <a:schemeClr val="tx1"/>
                </a:solidFill>
                <a:hlinkClick r:id="rId5"/>
              </a:rPr>
              <a:t>https://exabytes.sg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BFC421-7EE0-7DD7-244A-B5C428026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452" y="2001935"/>
            <a:ext cx="6906276" cy="40406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92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 quick demonstration of a few shared hosting services.</a:t>
            </a: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161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So why use Cloud Services if there are Shared Hosting Services.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Lack of Security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Increased Downtime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Higher Risk of Data Loss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Insufficient Customization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Lack Scalability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Lack Full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76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SaaS also know as </a:t>
            </a:r>
            <a:r>
              <a:rPr lang="en-US" sz="2400" b="1" u="sng" dirty="0">
                <a:solidFill>
                  <a:schemeClr val="tx1"/>
                </a:solidFill>
              </a:rPr>
              <a:t>Software as a Service</a:t>
            </a:r>
            <a:r>
              <a:rPr lang="en-US" sz="2400" dirty="0">
                <a:solidFill>
                  <a:schemeClr val="tx1"/>
                </a:solidFill>
              </a:rPr>
              <a:t>, is a service that delivers a software application which the cloud service provider manages to its users.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Typically, SaaS apps are web applications or mobile apps that users can access via a web browser.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Software updates, bug fixes, and other general software maintenance are taken care of for the user, and they connect to the cloud applications via a dashboard or API.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249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 err="1">
                <a:solidFill>
                  <a:schemeClr val="tx1"/>
                </a:solidFill>
              </a:rPr>
              <a:t>Saas</a:t>
            </a:r>
            <a:r>
              <a:rPr lang="en-US" sz="2400" dirty="0">
                <a:solidFill>
                  <a:schemeClr val="tx1"/>
                </a:solidFill>
              </a:rPr>
              <a:t> examples includes: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Spotify</a:t>
            </a: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Google Drive</a:t>
            </a: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Office 365</a:t>
            </a: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Any software that provides a range of software services.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50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IaaS also known as </a:t>
            </a:r>
            <a:r>
              <a:rPr lang="en-US" sz="2400" b="1" u="sng" dirty="0">
                <a:solidFill>
                  <a:schemeClr val="tx1"/>
                </a:solidFill>
              </a:rPr>
              <a:t>Infrastructure as a Service</a:t>
            </a:r>
            <a:r>
              <a:rPr lang="en-US" sz="2400" dirty="0">
                <a:solidFill>
                  <a:schemeClr val="tx1"/>
                </a:solidFill>
              </a:rPr>
              <a:t>.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Means a cloud service provider manages the infrastructure for you. The actual servers, network, virtualization, and data storage are accessed through an internet connection.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 user manages things like the operating system, apps, and middleware while the provider takes care of any hardware, networking, hard drives, data storage, and servers.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21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IaaS popular examples includes: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Microsoft Azure</a:t>
            </a: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Google Cloud</a:t>
            </a: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Amazon Web Service</a:t>
            </a:r>
          </a:p>
          <a:p>
            <a:pPr marL="342900" indent="-342900" algn="l">
              <a:spcBef>
                <a:spcPts val="300"/>
              </a:spcBef>
              <a:spcAft>
                <a:spcPts val="300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Alibaba Cloud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00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PaaS also know as </a:t>
            </a:r>
            <a:r>
              <a:rPr lang="en-US" sz="2400" b="1" u="sng" dirty="0">
                <a:solidFill>
                  <a:schemeClr val="tx1"/>
                </a:solidFill>
              </a:rPr>
              <a:t>Platform as a Service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Allows developers to build applications without web interface. Without any need for a database. The main thing is to access the platform’s provided services.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Examples includes: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Amazon Web Services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Microsoft Azure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IBM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Google Cloud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85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There are </a:t>
            </a:r>
            <a:r>
              <a:rPr lang="en-US" sz="2400" b="1" dirty="0">
                <a:solidFill>
                  <a:schemeClr val="tx1"/>
                </a:solidFill>
              </a:rPr>
              <a:t>FOUR (4) </a:t>
            </a:r>
            <a:r>
              <a:rPr lang="en-US" sz="2400" dirty="0">
                <a:solidFill>
                  <a:schemeClr val="tx1"/>
                </a:solidFill>
              </a:rPr>
              <a:t>main types of Cloud.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Public Clouds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Private Clouds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Dedicated Clouds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Hybrid Clouds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985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Public Clouds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Public clouds are cloud environments typically created from IT infrastructure not owned by the end user.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All clouds become public clouds when the environments are partitioned and redistributed to multiple tenants.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Fee structures aren't necessary characteristics of public clouds anymore, since some cloud providers allow tenants to use their clouds for free.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697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77563"/>
          </a:xfrm>
        </p:spPr>
        <p:txBody>
          <a:bodyPr anchor="ctr"/>
          <a:lstStyle/>
          <a:p>
            <a:pPr algn="l"/>
            <a:r>
              <a:rPr lang="en-GB" sz="4400" b="1" dirty="0">
                <a:solidFill>
                  <a:srgbClr val="000000"/>
                </a:solidFill>
              </a:rPr>
              <a:t>Learning Outcomes</a:t>
            </a:r>
            <a:endParaRPr lang="en-SG" sz="4400" dirty="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449177" y="1171074"/>
            <a:ext cx="8229601" cy="489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SG" sz="2400" dirty="0">
                <a:solidFill>
                  <a:schemeClr val="tx1"/>
                </a:solidFill>
              </a:rPr>
              <a:t>After studying this topic and the recordings online, you should be able to:</a:t>
            </a:r>
          </a:p>
          <a:p>
            <a:pPr marL="342900" indent="-3429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/>
                </a:solidFill>
              </a:rPr>
              <a:t>Topic 7 – Cloud Services</a:t>
            </a:r>
            <a:endParaRPr lang="en-SG" sz="2000" dirty="0">
              <a:solidFill>
                <a:schemeClr val="tx1"/>
              </a:solidFill>
            </a:endParaRP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sz="2000" dirty="0">
                <a:solidFill>
                  <a:schemeClr val="tx1"/>
                </a:solidFill>
              </a:rPr>
              <a:t>What are Cloud Services</a:t>
            </a: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sz="2000" dirty="0">
                <a:solidFill>
                  <a:schemeClr val="tx1"/>
                </a:solidFill>
              </a:rPr>
              <a:t>Why use Cloud Services</a:t>
            </a: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sz="2000" dirty="0">
                <a:solidFill>
                  <a:schemeClr val="tx1"/>
                </a:solidFill>
              </a:rPr>
              <a:t>Popular Cloud Services</a:t>
            </a: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sz="2000" dirty="0">
                <a:solidFill>
                  <a:schemeClr val="tx1"/>
                </a:solidFill>
              </a:rPr>
              <a:t>Reachability</a:t>
            </a: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sz="2000" dirty="0">
                <a:solidFill>
                  <a:schemeClr val="tx1"/>
                </a:solidFill>
              </a:rPr>
              <a:t>HTTP Get</a:t>
            </a: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SG" sz="2000" dirty="0">
                <a:solidFill>
                  <a:schemeClr val="tx1"/>
                </a:solidFill>
              </a:rPr>
              <a:t>HTTP Post</a:t>
            </a:r>
          </a:p>
          <a:p>
            <a:pPr marL="800100" lvl="1" indent="-342900" algn="l">
              <a:spcBef>
                <a:spcPts val="0"/>
              </a:spcBef>
              <a:spcAft>
                <a:spcPts val="600"/>
              </a:spcAft>
              <a:buFontTx/>
              <a:buChar char="-"/>
            </a:pPr>
            <a:endParaRPr lang="en-SG" sz="2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45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2400" dirty="0">
                <a:solidFill>
                  <a:schemeClr val="tx1"/>
                </a:solidFill>
              </a:rPr>
              <a:t>Private Clouds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Private clouds are loosely defined as cloud environments solely dedicated to a single end user or group, where the environment usually runs behind that user or group's firewall.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All clouds become private clouds when the underlying IT infrastructure is dedicated to a single customer with completely isolated access.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51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 startAt="3"/>
            </a:pPr>
            <a:r>
              <a:rPr lang="en-US" sz="2400" dirty="0">
                <a:solidFill>
                  <a:schemeClr val="tx1"/>
                </a:solidFill>
              </a:rPr>
              <a:t>Hybrid Clouds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 hybrid cloud is a seemingly single IT environment created from multiple environments connected through local area networks (LANs), wide area networks (WANs), virtual private networks (VPNs), and/or APIs.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233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 startAt="4"/>
            </a:pPr>
            <a:r>
              <a:rPr lang="en-US" sz="2400" dirty="0">
                <a:solidFill>
                  <a:schemeClr val="tx1"/>
                </a:solidFill>
              </a:rPr>
              <a:t>Multi Clouds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 err="1">
                <a:solidFill>
                  <a:schemeClr val="tx1"/>
                </a:solidFill>
              </a:rPr>
              <a:t>Multiclouds</a:t>
            </a:r>
            <a:r>
              <a:rPr lang="en-US" sz="2400" dirty="0">
                <a:solidFill>
                  <a:schemeClr val="tx1"/>
                </a:solidFill>
              </a:rPr>
              <a:t> are a cloud approach made up of more than 1 cloud service, from more than 1 cloud vendor—public or private.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All hybrid clouds are </a:t>
            </a:r>
            <a:r>
              <a:rPr lang="en-US" sz="2400" u="sng" dirty="0" err="1">
                <a:solidFill>
                  <a:schemeClr val="tx1"/>
                </a:solidFill>
              </a:rPr>
              <a:t>multiclouds</a:t>
            </a:r>
            <a:r>
              <a:rPr lang="en-US" sz="2400" dirty="0">
                <a:solidFill>
                  <a:schemeClr val="tx1"/>
                </a:solidFill>
              </a:rPr>
              <a:t>, but not all </a:t>
            </a:r>
            <a:r>
              <a:rPr lang="en-US" sz="2400" dirty="0" err="1">
                <a:solidFill>
                  <a:schemeClr val="tx1"/>
                </a:solidFill>
              </a:rPr>
              <a:t>multiclouds</a:t>
            </a:r>
            <a:r>
              <a:rPr lang="en-US" sz="2400" dirty="0">
                <a:solidFill>
                  <a:schemeClr val="tx1"/>
                </a:solidFill>
              </a:rPr>
              <a:t> are hybrid clouds.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 err="1">
                <a:solidFill>
                  <a:schemeClr val="tx1"/>
                </a:solidFill>
              </a:rPr>
              <a:t>Multiclouds</a:t>
            </a:r>
            <a:r>
              <a:rPr lang="en-US" sz="2400" dirty="0">
                <a:solidFill>
                  <a:schemeClr val="tx1"/>
                </a:solidFill>
              </a:rPr>
              <a:t> become hybrid clouds when multiple clouds are connected by some form of </a:t>
            </a:r>
            <a:r>
              <a:rPr lang="en-US" sz="2400" b="1" u="sng" dirty="0">
                <a:solidFill>
                  <a:schemeClr val="tx1"/>
                </a:solidFill>
              </a:rPr>
              <a:t>integration or orchestration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3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Popular Cloud Services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Let’s take a look at one popular cloud service, Google Cloud.</a:t>
            </a:r>
          </a:p>
        </p:txBody>
      </p:sp>
      <p:pic>
        <p:nvPicPr>
          <p:cNvPr id="4098" name="Picture 2" descr="ManTech and Google Cloud open joint facility to expedite government  adoption of cloud technologies - Technology Blog">
            <a:extLst>
              <a:ext uri="{FF2B5EF4-FFF2-40B4-BE49-F238E27FC236}">
                <a16:creationId xmlns:a16="http://schemas.microsoft.com/office/drawing/2014/main" id="{5577FEA4-D286-006C-29B5-992A3A00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21" y="2355928"/>
            <a:ext cx="6065709" cy="341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690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Reachability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Detecting Active Connections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For SaaS mobile application, it is most often required to use Internet to retrieve information and then feeding it to the interface.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There will be certain scenarios where internet connectivity is temporarily unavailable and we need to ensure that the mobile application is able to detect and correspond to this situation accordingly.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478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Reachability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Detecting Active Connections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In React Native, we will be using </a:t>
            </a:r>
            <a:r>
              <a:rPr lang="en-US" sz="2400" b="1" dirty="0">
                <a:solidFill>
                  <a:schemeClr val="tx1"/>
                </a:solidFill>
              </a:rPr>
              <a:t>TWO(2) </a:t>
            </a:r>
            <a:r>
              <a:rPr lang="en-US" sz="2400" dirty="0">
                <a:solidFill>
                  <a:schemeClr val="tx1"/>
                </a:solidFill>
              </a:rPr>
              <a:t>network library APIs that detects the Internet Network status and perform corresponding actions.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expo-network (latest)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	Provides useful information about the device's network such 	as its IP address, MAC address, and airplane mode status.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095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Reachability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Detecting Active Connections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2400" b="1" dirty="0" err="1">
                <a:solidFill>
                  <a:schemeClr val="tx1"/>
                </a:solidFill>
              </a:rPr>
              <a:t>NetInfo</a:t>
            </a:r>
            <a:endParaRPr lang="en-US" sz="2400" b="1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	React Native Network Info API for Android, iOS, macOS, 	Windows &amp; Web. It allows you to get information, 	Connection type and Connection quality.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17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Reachability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Detecting Active Connections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Now let’s have a demonstration on both of the </a:t>
            </a:r>
            <a:r>
              <a:rPr lang="en-US" sz="2400">
                <a:solidFill>
                  <a:schemeClr val="tx1"/>
                </a:solidFill>
              </a:rPr>
              <a:t>Network Libraries.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210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Get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Retrieving data from the internet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HTTP Get </a:t>
            </a:r>
            <a:r>
              <a:rPr lang="en-US" sz="2400" dirty="0">
                <a:solidFill>
                  <a:schemeClr val="tx1"/>
                </a:solidFill>
              </a:rPr>
              <a:t>provides the most basic and incredibly useful way of getting information from a remote server.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Example: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  <a:hlinkClick r:id="rId5"/>
              </a:rPr>
              <a:t>https://example.com/testing?id=123&amp;name=joe</a:t>
            </a: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dirty="0">
                <a:solidFill>
                  <a:schemeClr val="tx1"/>
                </a:solidFill>
              </a:rPr>
              <a:t>?</a:t>
            </a:r>
            <a:r>
              <a:rPr lang="en-US" sz="2400" dirty="0">
                <a:solidFill>
                  <a:schemeClr val="tx1"/>
                </a:solidFill>
              </a:rPr>
              <a:t> refers to starting a list of parameters to send to the server.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dirty="0">
                <a:solidFill>
                  <a:schemeClr val="tx1"/>
                </a:solidFill>
              </a:rPr>
              <a:t>&amp;</a:t>
            </a:r>
            <a:r>
              <a:rPr lang="en-US" sz="2400" dirty="0">
                <a:solidFill>
                  <a:schemeClr val="tx1"/>
                </a:solidFill>
              </a:rPr>
              <a:t> refers to defining a new parameter.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650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Get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Retrieving data from the internet</a:t>
            </a: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SG" sz="2000" dirty="0">
                <a:solidFill>
                  <a:schemeClr val="tx1"/>
                </a:solidFill>
              </a:rPr>
              <a:t>*Diagram reference from, </a:t>
            </a:r>
            <a:r>
              <a:rPr lang="en-SG" sz="2000" dirty="0">
                <a:hlinkClick r:id="rId5"/>
              </a:rPr>
              <a:t>https://www.ntu.edu.sg/home/ehchua/programming/webprogramming/http_basics.html</a:t>
            </a:r>
            <a:endParaRPr lang="en-SG" sz="2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7B714-B4A7-F582-D9D4-87911FAA2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59" y="2028825"/>
            <a:ext cx="8229601" cy="2800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081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What is a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 term "cloud services" refers to a wide range of services delivered on demand to companies and customers over the internet.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These services are designed to provide easy, affordable access to applications and resources, without the need for internal infrastructure or hardware.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605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Get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Retrieving data from the internet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Remember the fetch API?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Now we are going to try out on how to fetch a simple JSON data from the Internet using the fetch API Get method.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8762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Get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1"/>
                </a:solidFill>
              </a:rPr>
              <a:t>Retrieving data from the internet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b="1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SG" sz="2400" dirty="0">
                <a:solidFill>
                  <a:schemeClr val="tx1"/>
                </a:solidFill>
              </a:rPr>
              <a:t>We are going to use the Internet Archive to fetch some data.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SG" sz="2400" dirty="0">
                <a:solidFill>
                  <a:schemeClr val="tx1"/>
                </a:solidFill>
              </a:rPr>
              <a:t>The link that we will be using: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SG" sz="2400" dirty="0">
                <a:solidFill>
                  <a:schemeClr val="tx1"/>
                </a:solidFill>
                <a:hlinkClick r:id="rId5"/>
              </a:rPr>
              <a:t>https://archieve.org/metadata/principleofrelat00eins</a:t>
            </a:r>
            <a:endParaRPr lang="en-SG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166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Post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HTTP </a:t>
            </a:r>
            <a:r>
              <a:rPr lang="en-US" sz="2400" b="1" dirty="0">
                <a:solidFill>
                  <a:schemeClr val="tx1"/>
                </a:solidFill>
              </a:rPr>
              <a:t>post</a:t>
            </a:r>
            <a:r>
              <a:rPr lang="en-US" sz="2400" dirty="0">
                <a:solidFill>
                  <a:schemeClr val="tx1"/>
                </a:solidFill>
              </a:rPr>
              <a:t> is similar to HTTP </a:t>
            </a:r>
            <a:r>
              <a:rPr lang="en-US" sz="2400" b="1" dirty="0">
                <a:solidFill>
                  <a:schemeClr val="tx1"/>
                </a:solidFill>
              </a:rPr>
              <a:t>get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It also sends a request to the server with parameters, but with a different method.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Both of these request protocols are the backbone of the internet in terms of communication.</a:t>
            </a: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332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Post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Example of an HTTP Post request: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Content-Type: application/x-www-form-</a:t>
            </a:r>
            <a:r>
              <a:rPr lang="en-US" sz="2400" dirty="0" err="1">
                <a:solidFill>
                  <a:schemeClr val="tx1"/>
                </a:solidFill>
              </a:rPr>
              <a:t>urlencoded</a:t>
            </a: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Content-Length: 27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key=</a:t>
            </a:r>
            <a:r>
              <a:rPr lang="en-US" sz="2400" dirty="0" err="1">
                <a:solidFill>
                  <a:schemeClr val="tx1"/>
                </a:solidFill>
              </a:rPr>
              <a:t>value&amp;id</a:t>
            </a:r>
            <a:r>
              <a:rPr lang="en-US" sz="2400" dirty="0">
                <a:solidFill>
                  <a:schemeClr val="tx1"/>
                </a:solidFill>
              </a:rPr>
              <a:t>=value&amp;item2=value.</a:t>
            </a: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1981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Post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Diagram of a Post request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(Coursera, Mobile Develop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-</a:t>
            </a:r>
            <a:r>
              <a:rPr lang="en-US" sz="2400" dirty="0" err="1">
                <a:solidFill>
                  <a:schemeClr val="tx1"/>
                </a:solidFill>
              </a:rPr>
              <a:t>ment</a:t>
            </a:r>
            <a:r>
              <a:rPr lang="en-US" sz="2400" dirty="0">
                <a:solidFill>
                  <a:schemeClr val="tx1"/>
                </a:solidFill>
              </a:rPr>
              <a:t>, 2022)</a:t>
            </a:r>
            <a:endParaRPr lang="en-SG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4AB48-0C3E-7A20-6C0D-552C48168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08" y="1420812"/>
            <a:ext cx="4083260" cy="4521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7809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HTTP Post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A3D202-233D-FA4A-F4F1-20180ADB9C00}"/>
              </a:ext>
            </a:extLst>
          </p:cNvPr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Now we are going to try out on how to fetch a simple JSON data from the Internet using the fetch API Post method.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737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SG" dirty="0">
                <a:solidFill>
                  <a:srgbClr val="000000"/>
                </a:solidFill>
              </a:rPr>
              <a:t>That’s all for today!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D9E55F-C419-3F45-837D-EA783317F422}"/>
              </a:ext>
            </a:extLst>
          </p:cNvPr>
          <p:cNvSpPr txBox="1">
            <a:spLocks/>
          </p:cNvSpPr>
          <p:nvPr/>
        </p:nvSpPr>
        <p:spPr bwMode="auto">
          <a:xfrm>
            <a:off x="465217" y="1420813"/>
            <a:ext cx="8229601" cy="456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SG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you have any questions, please feel free to reach out to me at this email.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dirty="0">
                <a:solidFill>
                  <a:schemeClr val="tx1"/>
                </a:solidFill>
              </a:rPr>
              <a:t>kydsim001@mymail.sim.edu.sg</a:t>
            </a:r>
            <a:endParaRPr lang="en-SG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5388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199" y="1572128"/>
            <a:ext cx="8229601" cy="3256546"/>
          </a:xfrm>
        </p:spPr>
        <p:txBody>
          <a:bodyPr anchor="ctr"/>
          <a:lstStyle/>
          <a:p>
            <a:r>
              <a:rPr lang="en-GB" sz="8000" b="1" dirty="0">
                <a:solidFill>
                  <a:srgbClr val="000000"/>
                </a:solidFill>
              </a:rPr>
              <a:t>END OF LESSON</a:t>
            </a:r>
            <a:endParaRPr lang="en-SG" sz="80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What is a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From checking email to collaborating on documents, most employees use cloud services throughout the workday, whether they’re aware of it or not.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A5890A-5E46-5D9D-81C9-23BAC564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4" y="2742266"/>
            <a:ext cx="4889376" cy="337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127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What is a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5" y="1420812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Cloud services are fully managed by </a:t>
            </a:r>
            <a:r>
              <a:rPr lang="en-US" sz="2400" b="1" dirty="0">
                <a:solidFill>
                  <a:schemeClr val="tx1"/>
                </a:solidFill>
              </a:rPr>
              <a:t>cloud computing vendors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b="1" dirty="0">
                <a:solidFill>
                  <a:schemeClr val="tx1"/>
                </a:solidFill>
              </a:rPr>
              <a:t>service providers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They’re made available to customers from the providers' servers, so there's no need for a company to host applications on its own on-premises servers.</a:t>
            </a: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806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Back in the past, developers have to own a private server to host services and maintain it on their own.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Then in 1994, the first web hosting was created by GeoCities.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 platform, which was bought by Yahoo! in 1999, allowed users to upload pages of content in virtual ‘cities’ that were relevant to the subject of the content.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GeoCities hosted those pages.</a:t>
            </a: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71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Back in the past, developers have to own a private server to host services and maintain it on their own.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Then in 1994, the first web hosting was created by GeoCities.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The platform, which was bought by Yahoo! in 1999, allowed users to upload pages of content in virtual ‘cities’ that were relevant to the subject of the content.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GeoCities hosted those pages.</a:t>
            </a: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31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How </a:t>
            </a:r>
            <a:r>
              <a:rPr lang="en-US" sz="2400" dirty="0" err="1">
                <a:solidFill>
                  <a:schemeClr val="tx1"/>
                </a:solidFill>
              </a:rPr>
              <a:t>GeoCitites</a:t>
            </a:r>
            <a:r>
              <a:rPr lang="en-US" sz="2400" dirty="0">
                <a:solidFill>
                  <a:schemeClr val="tx1"/>
                </a:solidFill>
              </a:rPr>
              <a:t> look like.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</p:txBody>
      </p:sp>
      <p:pic>
        <p:nvPicPr>
          <p:cNvPr id="2050" name="Picture 2" descr="Remembering GeoCities, the 1990s Precursor to Social Media">
            <a:extLst>
              <a:ext uri="{FF2B5EF4-FFF2-40B4-BE49-F238E27FC236}">
                <a16:creationId xmlns:a16="http://schemas.microsoft.com/office/drawing/2014/main" id="{E0C0CB04-57C5-45AC-9865-A6A25E47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93" y="2090777"/>
            <a:ext cx="7341214" cy="336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77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49176" y="393511"/>
            <a:ext cx="8229601" cy="793605"/>
          </a:xfrm>
        </p:spPr>
        <p:txBody>
          <a:bodyPr anchor="ctr"/>
          <a:lstStyle/>
          <a:p>
            <a:pPr algn="l"/>
            <a:r>
              <a:rPr lang="en-US" b="1" dirty="0">
                <a:solidFill>
                  <a:srgbClr val="000000"/>
                </a:solidFill>
              </a:rPr>
              <a:t>Why use Cloud Service?</a:t>
            </a:r>
            <a:endParaRPr lang="en-SG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176" y="1403774"/>
            <a:ext cx="8229601" cy="451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By 1998, shared hosting was created to allow small scale developers to host their own server space at an affordable cost but limited specifications.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/>
                </a:solidFill>
              </a:rPr>
              <a:t>Till date, there are multiple shared hosting services provided. 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Exabytes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 err="1">
                <a:solidFill>
                  <a:schemeClr val="tx1"/>
                </a:solidFill>
              </a:rPr>
              <a:t>Hostgators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GoDaddy</a:t>
            </a:r>
          </a:p>
          <a:p>
            <a:pPr marL="457200" indent="-457200" algn="l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And more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endParaRPr lang="en-SG" sz="24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560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C:\Documents and Settings\gemmaloke\My Documents\Content Development\MFS Lecturers' eLesson Plans\Audio\Lesson 6 - NaturaSoft\S1_N1.mp3"/>
  <p:tag name="AUDIO_ID" val="257"/>
  <p:tag name="ELAPSEDTIME" val="3.392"/>
  <p:tag name="ANNOTATION_COUNT" val="0"/>
  <p:tag name="ARTICULATE_SLIDE_GUID" val="f6ce7efd-9229-43e5-917c-32314924c196"/>
  <p:tag name="ARTICULATE_SLIDE_NAV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4f83d073-b43a-4b1f-a4b3-3fbbd0dc60ac"/>
  <p:tag name="AUDIO_IMPORT" val="C:\Documents and Settings\gemmaloke\My Documents\Content Development\MFS eLesson Plans\Audio\Lesson 6 - NaturaSoft\S2_N1.mp3"/>
  <p:tag name="AUDIO_ID" val="258"/>
  <p:tag name="ELAPSEDTIME" val="27.656"/>
  <p:tag name="TIMELINE" val="0.9/5.2/16.8/17.8"/>
  <p:tag name="ANNOTATION_COUNT" val="0"/>
  <p:tag name="ARTICULATE_SLIDE_NAV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heme/theme1.xml><?xml version="1.0" encoding="utf-8"?>
<a:theme xmlns:a="http://schemas.openxmlformats.org/drawingml/2006/main" name="ge_pp_cover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4170</TotalTime>
  <Words>1546</Words>
  <Application>Microsoft Office PowerPoint</Application>
  <PresentationFormat>On-screen Show (4:3)</PresentationFormat>
  <Paragraphs>294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ge_pp_covertemplate</vt:lpstr>
      <vt:lpstr>MOBILE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FUNDAMENTALS</dc:title>
  <cp:lastModifiedBy>Daryl Sim</cp:lastModifiedBy>
  <cp:revision>635</cp:revision>
  <dcterms:modified xsi:type="dcterms:W3CDTF">2022-06-20T03:49:04Z</dcterms:modified>
</cp:coreProperties>
</file>